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3" r:id="rId5"/>
    <p:sldId id="308" r:id="rId6"/>
    <p:sldId id="309" r:id="rId7"/>
    <p:sldId id="310" r:id="rId8"/>
    <p:sldId id="311" r:id="rId9"/>
    <p:sldId id="312" r:id="rId10"/>
    <p:sldId id="313" r:id="rId11"/>
    <p:sldId id="304" r:id="rId12"/>
    <p:sldId id="306" r:id="rId13"/>
    <p:sldId id="305" r:id="rId14"/>
    <p:sldId id="30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07" autoAdjust="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41"/>
    </p:cViewPr>
  </p:sorterViewPr>
  <p:notesViewPr>
    <p:cSldViewPr snapToGrid="0">
      <p:cViewPr>
        <p:scale>
          <a:sx n="50" d="100"/>
          <a:sy n="50" d="100"/>
        </p:scale>
        <p:origin x="2640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15A-5A10-42A8-9FEC-3938D2D9BA48}" type="datetimeFigureOut">
              <a:rPr lang="en-US" noProof="0" smtClean="0"/>
              <a:t>7/16/2020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DAF-093F-4482-AA38-346E9A2DEE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180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922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309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/>
              <a:t>Edit Master text styles</a:t>
            </a:r>
          </a:p>
        </p:txBody>
      </p:sp>
      <p:cxnSp>
        <p:nvCxnSpPr>
          <p:cNvPr id="28" name="Straight Connector 27" descr="Center divider line">
            <a:extLst>
              <a:ext uri="{FF2B5EF4-FFF2-40B4-BE49-F238E27FC236}">
                <a16:creationId xmlns:a16="http://schemas.microsoft.com/office/drawing/2014/main" id="{AEACA101-2521-41AA-8F51-FF0BF783E4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38720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9400114" y="6078583"/>
            <a:ext cx="1888068" cy="475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400114" y="6078583"/>
            <a:ext cx="1888068" cy="475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9400114" y="6078583"/>
            <a:ext cx="1888068" cy="475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9400114" y="6078583"/>
            <a:ext cx="1888068" cy="475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400114" y="6078583"/>
            <a:ext cx="1888068" cy="475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400114" y="6078583"/>
            <a:ext cx="1888068" cy="475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Contact Number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Website Address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571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400114" y="6078583"/>
            <a:ext cx="1888068" cy="475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5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400114" y="6078583"/>
            <a:ext cx="1888068" cy="475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31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9400114" y="6078583"/>
            <a:ext cx="1888068" cy="475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763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400114" y="6078583"/>
            <a:ext cx="1888068" cy="475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878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620765"/>
            <a:ext cx="9076307" cy="476267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20568" y="1628775"/>
            <a:ext cx="3647017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6213" y="1628775"/>
            <a:ext cx="6858047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99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5810248" y="1628776"/>
            <a:ext cx="5742533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6213" y="1628775"/>
            <a:ext cx="4756188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1418674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ew section title 1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1827" y="527475"/>
            <a:ext cx="9076307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New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628776"/>
            <a:ext cx="9076307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59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541384"/>
            <a:ext cx="9076307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20566" y="1628776"/>
            <a:ext cx="3647017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6212" y="1628775"/>
            <a:ext cx="6868621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7920566" y="3714753"/>
            <a:ext cx="3647017" cy="19288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BAF7-A9F4-4666-A96D-E0820914D8A4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210B130-61BF-42BB-A9D3-54F0E9975E1E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D4637A-B150-47D5-91AA-5443ECDF24E5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45A228-3ACD-436B-BAEA-C19CFB995DFF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08980A-AE2C-4B9A-923B-70728FF4B383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90E16CE-7F71-45E1-88F3-0F2422E4E14F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24FFFC-3734-4C7F-8BB4-1D72D8764C19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5E243F7-C034-42A6-94F7-39C26EF11897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F7416F4-3283-4DFF-BF8E-0F1B10C57C7B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E43006F-FE7C-4D9C-9803-C7A1705E2E29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B601BE-5173-46B7-B727-24C354628A9A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840A278-AE7C-4997-AAEA-F758452843B7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AE5DE6-4BFB-4DB3-8207-ABE7B804220D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6BC0376-95EB-4B85-AD13-AB07742066DC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Emphasized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cxnSp>
        <p:nvCxnSpPr>
          <p:cNvPr id="10" name="Straight Connector 9" descr="Middle divider line">
            <a:extLst>
              <a:ext uri="{FF2B5EF4-FFF2-40B4-BE49-F238E27FC236}">
                <a16:creationId xmlns:a16="http://schemas.microsoft.com/office/drawing/2014/main" id="{2B940646-DE40-4E0F-AE42-6530784C9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1763"/>
            <a:ext cx="0" cy="458812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noProof="0" dirty="0">
                <a:solidFill>
                  <a:schemeClr val="tx2"/>
                </a:solidFill>
                <a:latin typeface="+mj-lt"/>
              </a:rPr>
              <a:t>Your Logo or Name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370423" y="6155190"/>
            <a:ext cx="1972452" cy="398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8" r:id="rId8"/>
    <p:sldLayoutId id="2147483670" r:id="rId9"/>
    <p:sldLayoutId id="2147483653" r:id="rId10"/>
    <p:sldLayoutId id="2147483673" r:id="rId11"/>
    <p:sldLayoutId id="2147483674" r:id="rId12"/>
    <p:sldLayoutId id="2147483676" r:id="rId13"/>
    <p:sldLayoutId id="2147483677" r:id="rId14"/>
    <p:sldLayoutId id="2147483654" r:id="rId15"/>
    <p:sldLayoutId id="2147483660" r:id="rId16"/>
    <p:sldLayoutId id="2147483661" r:id="rId17"/>
    <p:sldLayoutId id="2147483678" r:id="rId18"/>
    <p:sldLayoutId id="2147483686" r:id="rId19"/>
    <p:sldLayoutId id="2147483687" r:id="rId20"/>
    <p:sldLayoutId id="2147483689" r:id="rId21"/>
    <p:sldLayoutId id="2147483690" r:id="rId22"/>
    <p:sldLayoutId id="2147483688" r:id="rId23"/>
    <p:sldLayoutId id="2147483691" r:id="rId24"/>
    <p:sldLayoutId id="2147483692" r:id="rId25"/>
    <p:sldLayoutId id="2147483693" r:id="rId26"/>
    <p:sldLayoutId id="2147483694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svg"/><Relationship Id="rId11" Type="http://schemas.openxmlformats.org/officeDocument/2006/relationships/image" Target="../media/image42.sv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hyperlink" Target="http://www.fabrikcam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f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rial view of open farm land">
            <a:extLst>
              <a:ext uri="{FF2B5EF4-FFF2-40B4-BE49-F238E27FC236}">
                <a16:creationId xmlns:a16="http://schemas.microsoft.com/office/drawing/2014/main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715" y="69297"/>
            <a:ext cx="12018572" cy="668457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9120"/>
            <a:ext cx="6840000" cy="2570822"/>
          </a:xfrm>
        </p:spPr>
        <p:txBody>
          <a:bodyPr/>
          <a:lstStyle/>
          <a:p>
            <a:r>
              <a:rPr lang="en-US" b="1" spc="0" dirty="0">
                <a:latin typeface="+mn-lt"/>
              </a:rPr>
              <a:t>T4SD HUB</a:t>
            </a:r>
            <a:br>
              <a:rPr lang="en-US" b="1" spc="0" dirty="0">
                <a:latin typeface="+mn-lt"/>
              </a:rPr>
            </a:br>
            <a:r>
              <a:rPr lang="en-US" b="1" spc="0" dirty="0" err="1">
                <a:latin typeface="+mn-lt"/>
              </a:rPr>
              <a:t>Việt</a:t>
            </a:r>
            <a:r>
              <a:rPr lang="en-US" b="1" spc="0" dirty="0">
                <a:latin typeface="+mn-lt"/>
              </a:rPr>
              <a:t> Nam</a:t>
            </a:r>
          </a:p>
        </p:txBody>
      </p:sp>
      <p:pic>
        <p:nvPicPr>
          <p:cNvPr id="8" name="Picture 2" descr="Bildergebnis für International trade centr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4" y="2417225"/>
            <a:ext cx="813114" cy="813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3"/>
          <p:cNvSpPr>
            <a:spLocks noGrp="1"/>
          </p:cNvSpPr>
          <p:nvPr>
            <p:ph type="subTitle" idx="1"/>
          </p:nvPr>
        </p:nvSpPr>
        <p:spPr>
          <a:xfrm>
            <a:off x="0" y="4729942"/>
            <a:ext cx="6840000" cy="1396538"/>
          </a:xfrm>
          <a:solidFill>
            <a:schemeClr val="bg1">
              <a:lumMod val="50000"/>
              <a:alpha val="90000"/>
            </a:schemeClr>
          </a:solidFill>
        </p:spPr>
        <p:txBody>
          <a:bodyPr/>
          <a:lstStyle/>
          <a:p>
            <a:r>
              <a:rPr lang="en-US" b="1" dirty="0"/>
              <a:t>Ann-Kathrin Zotz</a:t>
            </a:r>
          </a:p>
          <a:p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mại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bền</a:t>
            </a:r>
            <a:r>
              <a:rPr lang="en-US" dirty="0"/>
              <a:t> </a:t>
            </a:r>
            <a:r>
              <a:rPr lang="en-US" dirty="0" err="1"/>
              <a:t>vững</a:t>
            </a:r>
            <a:r>
              <a:rPr lang="en-US" dirty="0"/>
              <a:t> (T4SD)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90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9228" y="891677"/>
            <a:ext cx="11340000" cy="4320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759228" y="1574458"/>
            <a:ext cx="3932238" cy="5012732"/>
          </a:xfrm>
        </p:spPr>
        <p:txBody>
          <a:bodyPr/>
          <a:lstStyle/>
          <a:p>
            <a:endParaRPr lang="en-GB" dirty="0"/>
          </a:p>
          <a:p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6 </a:t>
            </a:r>
            <a:r>
              <a:rPr lang="en-US" b="1" dirty="0" err="1">
                <a:solidFill>
                  <a:srgbClr val="00B050"/>
                </a:solidFill>
              </a:rPr>
              <a:t>quốc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gia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(Ghana, Kenya, </a:t>
            </a:r>
            <a:r>
              <a:rPr lang="en-US" dirty="0" err="1"/>
              <a:t>Lào</a:t>
            </a:r>
            <a:r>
              <a:rPr lang="en-US" dirty="0"/>
              <a:t>, Nepal, Peru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Nam)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2019. </a:t>
            </a:r>
            <a:r>
              <a:rPr lang="en-US" b="1" dirty="0">
                <a:solidFill>
                  <a:srgbClr val="00B050"/>
                </a:solidFill>
              </a:rPr>
              <a:t>1 hub </a:t>
            </a:r>
            <a:r>
              <a:rPr lang="en-US" b="1" dirty="0" err="1">
                <a:solidFill>
                  <a:srgbClr val="00B050"/>
                </a:solidFill>
              </a:rPr>
              <a:t>khu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vực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Caribê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2020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404 </a:t>
            </a:r>
            <a:r>
              <a:rPr lang="en-US" b="1" dirty="0" err="1">
                <a:solidFill>
                  <a:srgbClr val="00B050"/>
                </a:solidFill>
              </a:rPr>
              <a:t>công</a:t>
            </a:r>
            <a:r>
              <a:rPr lang="en-US" b="1" dirty="0">
                <a:solidFill>
                  <a:srgbClr val="00B050"/>
                </a:solidFill>
              </a:rPr>
              <a:t> ty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hub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115 </a:t>
            </a:r>
            <a:r>
              <a:rPr lang="en-US" b="1" dirty="0" err="1">
                <a:solidFill>
                  <a:srgbClr val="00B050"/>
                </a:solidFill>
              </a:rPr>
              <a:t>công</a:t>
            </a:r>
            <a:r>
              <a:rPr lang="en-US" b="1" dirty="0">
                <a:solidFill>
                  <a:srgbClr val="00B050"/>
                </a:solidFill>
              </a:rPr>
              <a:t> ty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tạo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108 </a:t>
            </a:r>
            <a:r>
              <a:rPr lang="en-US" b="1" dirty="0" err="1">
                <a:solidFill>
                  <a:srgbClr val="00B050"/>
                </a:solidFill>
              </a:rPr>
              <a:t>chuyên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gia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ITC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,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Bền</a:t>
            </a:r>
            <a:r>
              <a:rPr lang="en-US" dirty="0"/>
              <a:t> </a:t>
            </a:r>
            <a:r>
              <a:rPr lang="en-US" dirty="0" err="1"/>
              <a:t>vững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783" y="2011074"/>
            <a:ext cx="7294585" cy="36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0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9D613E8-8848-4CCA-946C-52A183E91F7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3" y="795833"/>
            <a:ext cx="5826458" cy="389057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413" y="4686403"/>
            <a:ext cx="5826458" cy="14097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T4SD Hub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2539" y="732496"/>
            <a:ext cx="5504342" cy="526823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err="1"/>
              <a:t>Về</a:t>
            </a:r>
            <a:r>
              <a:rPr lang="en-US" b="1" dirty="0"/>
              <a:t> T4SD Hub </a:t>
            </a:r>
            <a:r>
              <a:rPr lang="en-US" b="1" dirty="0" err="1"/>
              <a:t>Việt</a:t>
            </a:r>
            <a:r>
              <a:rPr lang="en-US" b="1" dirty="0"/>
              <a:t> Nam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err="1"/>
              <a:t>Cơ</a:t>
            </a:r>
            <a:r>
              <a:rPr lang="en-GB" dirty="0"/>
              <a:t> </a:t>
            </a:r>
            <a:r>
              <a:rPr lang="en-GB" dirty="0" err="1"/>
              <a:t>quan</a:t>
            </a:r>
            <a:r>
              <a:rPr lang="en-GB" dirty="0"/>
              <a:t> </a:t>
            </a:r>
            <a:r>
              <a:rPr lang="en-GB" dirty="0" err="1"/>
              <a:t>chủ</a:t>
            </a:r>
            <a:r>
              <a:rPr lang="en-GB" dirty="0"/>
              <a:t> </a:t>
            </a:r>
            <a:r>
              <a:rPr lang="en-GB" dirty="0" err="1"/>
              <a:t>quản</a:t>
            </a:r>
            <a:r>
              <a:rPr lang="en-GB" dirty="0"/>
              <a:t>: </a:t>
            </a:r>
            <a:r>
              <a:rPr lang="en-GB" b="1" dirty="0" err="1"/>
              <a:t>Cục</a:t>
            </a:r>
            <a:r>
              <a:rPr lang="en-GB" b="1" dirty="0"/>
              <a:t> </a:t>
            </a:r>
            <a:r>
              <a:rPr lang="en-GB" b="1" dirty="0" err="1"/>
              <a:t>Xúc</a:t>
            </a:r>
            <a:r>
              <a:rPr lang="en-GB" b="1" dirty="0"/>
              <a:t> </a:t>
            </a:r>
            <a:r>
              <a:rPr lang="en-GB" b="1" dirty="0" err="1"/>
              <a:t>tiến</a:t>
            </a:r>
            <a:r>
              <a:rPr lang="en-GB" b="1" dirty="0"/>
              <a:t> </a:t>
            </a:r>
            <a:r>
              <a:rPr lang="en-GB" b="1" dirty="0" err="1"/>
              <a:t>thương</a:t>
            </a:r>
            <a:r>
              <a:rPr lang="en-GB" b="1" dirty="0"/>
              <a:t> </a:t>
            </a:r>
            <a:r>
              <a:rPr lang="en-GB" b="1" dirty="0" err="1"/>
              <a:t>mại</a:t>
            </a:r>
            <a:r>
              <a:rPr lang="en-GB" b="1" dirty="0"/>
              <a:t> (</a:t>
            </a:r>
            <a:r>
              <a:rPr lang="en-GB" b="1" dirty="0" err="1"/>
              <a:t>Vietrade</a:t>
            </a:r>
            <a:r>
              <a:rPr lang="en-GB" b="1" dirty="0"/>
              <a:t>) </a:t>
            </a:r>
          </a:p>
          <a:p>
            <a:pPr>
              <a:lnSpc>
                <a:spcPct val="100000"/>
              </a:lnSpc>
            </a:pPr>
            <a:r>
              <a:rPr lang="en-GB" dirty="0" err="1"/>
              <a:t>Lĩnh</a:t>
            </a:r>
            <a:r>
              <a:rPr lang="en-GB" dirty="0"/>
              <a:t> </a:t>
            </a:r>
            <a:r>
              <a:rPr lang="en-GB" dirty="0" err="1"/>
              <a:t>vực</a:t>
            </a:r>
            <a:r>
              <a:rPr lang="en-GB" dirty="0"/>
              <a:t> </a:t>
            </a:r>
            <a:r>
              <a:rPr lang="en-GB" dirty="0" err="1"/>
              <a:t>sản</a:t>
            </a:r>
            <a:r>
              <a:rPr lang="en-GB" dirty="0"/>
              <a:t> </a:t>
            </a:r>
            <a:r>
              <a:rPr lang="en-GB" dirty="0" err="1"/>
              <a:t>phẩm</a:t>
            </a:r>
            <a:r>
              <a:rPr lang="en-GB" dirty="0"/>
              <a:t>: </a:t>
            </a:r>
            <a:r>
              <a:rPr lang="en-GB" b="1" dirty="0" err="1"/>
              <a:t>Sản</a:t>
            </a:r>
            <a:r>
              <a:rPr lang="en-GB" b="1" dirty="0"/>
              <a:t> </a:t>
            </a:r>
            <a:r>
              <a:rPr lang="en-GB" b="1" dirty="0" err="1"/>
              <a:t>phẩm</a:t>
            </a:r>
            <a:r>
              <a:rPr lang="en-GB" b="1" dirty="0"/>
              <a:t> </a:t>
            </a:r>
            <a:r>
              <a:rPr lang="en-GB" b="1" dirty="0" err="1"/>
              <a:t>nông</a:t>
            </a:r>
            <a:r>
              <a:rPr lang="en-GB" b="1" dirty="0"/>
              <a:t> </a:t>
            </a:r>
            <a:r>
              <a:rPr lang="en-GB" b="1" dirty="0" err="1"/>
              <a:t>nghiệp</a:t>
            </a:r>
            <a:r>
              <a:rPr lang="en-GB" b="1" dirty="0"/>
              <a:t>, </a:t>
            </a:r>
            <a:r>
              <a:rPr lang="en-GB" b="1" dirty="0" err="1"/>
              <a:t>chè</a:t>
            </a:r>
            <a:r>
              <a:rPr lang="en-GB" b="1" dirty="0"/>
              <a:t>, </a:t>
            </a:r>
            <a:r>
              <a:rPr lang="en-GB" b="1" dirty="0" err="1"/>
              <a:t>tiêu</a:t>
            </a:r>
            <a:r>
              <a:rPr lang="en-GB" b="1" dirty="0"/>
              <a:t> (</a:t>
            </a:r>
            <a:r>
              <a:rPr lang="en-GB" b="1" dirty="0" err="1"/>
              <a:t>hợp</a:t>
            </a:r>
            <a:r>
              <a:rPr lang="en-GB" b="1" dirty="0"/>
              <a:t> </a:t>
            </a:r>
            <a:r>
              <a:rPr lang="en-GB" b="1" dirty="0" err="1"/>
              <a:t>phần</a:t>
            </a:r>
            <a:r>
              <a:rPr lang="en-GB" b="1" dirty="0"/>
              <a:t> VSS), </a:t>
            </a:r>
            <a:r>
              <a:rPr lang="en-GB" b="1" dirty="0" err="1"/>
              <a:t>dệt</a:t>
            </a:r>
            <a:r>
              <a:rPr lang="en-GB" b="1" dirty="0"/>
              <a:t> </a:t>
            </a:r>
            <a:r>
              <a:rPr lang="en-US" b="1" dirty="0"/>
              <a:t>&amp; may </a:t>
            </a:r>
            <a:r>
              <a:rPr lang="en-GB" b="1" dirty="0"/>
              <a:t>(</a:t>
            </a:r>
            <a:r>
              <a:rPr lang="en-GB" b="1" dirty="0" err="1"/>
              <a:t>hợp</a:t>
            </a:r>
            <a:r>
              <a:rPr lang="en-GB" b="1" dirty="0"/>
              <a:t> </a:t>
            </a:r>
            <a:r>
              <a:rPr lang="en-GB" b="1" dirty="0" err="1"/>
              <a:t>phần</a:t>
            </a:r>
            <a:r>
              <a:rPr lang="en-GB" b="1" dirty="0"/>
              <a:t> RECP)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err="1"/>
              <a:t>Hợp</a:t>
            </a:r>
            <a:r>
              <a:rPr lang="en-GB" dirty="0"/>
              <a:t> </a:t>
            </a:r>
            <a:r>
              <a:rPr lang="en-GB" dirty="0" err="1"/>
              <a:t>phần</a:t>
            </a:r>
            <a:r>
              <a:rPr lang="en-GB" dirty="0"/>
              <a:t> </a:t>
            </a:r>
            <a:r>
              <a:rPr lang="en-GB" dirty="0" err="1"/>
              <a:t>đã</a:t>
            </a:r>
            <a:r>
              <a:rPr lang="en-GB" dirty="0"/>
              <a:t> </a:t>
            </a:r>
            <a:r>
              <a:rPr lang="en-GB" dirty="0" err="1"/>
              <a:t>kết</a:t>
            </a:r>
            <a:r>
              <a:rPr lang="en-GB" dirty="0"/>
              <a:t> </a:t>
            </a:r>
            <a:r>
              <a:rPr lang="en-GB" dirty="0" err="1"/>
              <a:t>thúc</a:t>
            </a:r>
            <a:r>
              <a:rPr lang="en-GB" dirty="0"/>
              <a:t> (2019): </a:t>
            </a:r>
            <a:r>
              <a:rPr lang="en-GB" b="1" dirty="0" err="1"/>
              <a:t>hợp</a:t>
            </a:r>
            <a:r>
              <a:rPr lang="en-GB" b="1" dirty="0"/>
              <a:t> </a:t>
            </a:r>
            <a:r>
              <a:rPr lang="en-GB" b="1" dirty="0" err="1"/>
              <a:t>phần</a:t>
            </a:r>
            <a:r>
              <a:rPr lang="en-GB" b="1" dirty="0"/>
              <a:t> VSS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(2020): </a:t>
            </a:r>
            <a:r>
              <a:rPr lang="en-US" b="1" dirty="0"/>
              <a:t>RECP, </a:t>
            </a:r>
            <a:r>
              <a:rPr lang="en-US" b="1" dirty="0" err="1"/>
              <a:t>Tiếp</a:t>
            </a:r>
            <a:r>
              <a:rPr lang="en-US" b="1" dirty="0"/>
              <a:t> </a:t>
            </a:r>
            <a:r>
              <a:rPr lang="en-US" b="1" dirty="0" err="1"/>
              <a:t>cận</a:t>
            </a:r>
            <a:r>
              <a:rPr lang="en-US" b="1" dirty="0"/>
              <a:t> </a:t>
            </a:r>
            <a:r>
              <a:rPr lang="en-US" b="1" dirty="0" err="1"/>
              <a:t>tài</a:t>
            </a:r>
            <a:r>
              <a:rPr lang="en-US" b="1" dirty="0"/>
              <a:t> </a:t>
            </a:r>
            <a:r>
              <a:rPr lang="en-US" b="1" dirty="0" err="1"/>
              <a:t>chính</a:t>
            </a:r>
            <a:r>
              <a:rPr lang="en-US" b="1" dirty="0"/>
              <a:t>, </a:t>
            </a:r>
            <a:r>
              <a:rPr lang="en-US" b="1" dirty="0" err="1"/>
              <a:t>Xúc</a:t>
            </a:r>
            <a:r>
              <a:rPr lang="en-US" b="1" dirty="0"/>
              <a:t> </a:t>
            </a:r>
            <a:r>
              <a:rPr lang="en-US" b="1" dirty="0" err="1"/>
              <a:t>tiến</a:t>
            </a:r>
            <a:r>
              <a:rPr lang="en-US" b="1" dirty="0"/>
              <a:t> </a:t>
            </a:r>
            <a:r>
              <a:rPr lang="en-US" b="1" dirty="0" err="1"/>
              <a:t>thị</a:t>
            </a:r>
            <a:r>
              <a:rPr lang="en-US" b="1" dirty="0"/>
              <a:t> </a:t>
            </a:r>
            <a:r>
              <a:rPr lang="en-US" b="1" dirty="0" err="1"/>
              <a:t>trường</a:t>
            </a:r>
            <a:endParaRPr lang="en-GB" b="1" dirty="0"/>
          </a:p>
          <a:p>
            <a:pPr>
              <a:lnSpc>
                <a:spcPct val="100000"/>
              </a:lnSpc>
            </a:pP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dirty="0" err="1"/>
              <a:t>Bà</a:t>
            </a:r>
            <a:r>
              <a:rPr lang="en-US" b="1" dirty="0"/>
              <a:t> Ann-Kathrin Zotz </a:t>
            </a:r>
            <a:r>
              <a:rPr lang="en-US" dirty="0"/>
              <a:t>–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T4SD Hubs</a:t>
            </a:r>
          </a:p>
          <a:p>
            <a:pPr lvl="1">
              <a:lnSpc>
                <a:spcPct val="100000"/>
              </a:lnSpc>
            </a:pPr>
            <a:r>
              <a:rPr lang="en-US" b="1" dirty="0" err="1"/>
              <a:t>Ông</a:t>
            </a:r>
            <a:r>
              <a:rPr lang="en-US" b="1" dirty="0"/>
              <a:t> </a:t>
            </a:r>
            <a:r>
              <a:rPr lang="en-US" b="1" dirty="0" err="1"/>
              <a:t>Đức</a:t>
            </a:r>
            <a:r>
              <a:rPr lang="en-US" b="1" dirty="0"/>
              <a:t> (Bruce) </a:t>
            </a:r>
            <a:r>
              <a:rPr lang="en-US" b="1" dirty="0" err="1"/>
              <a:t>Đặng</a:t>
            </a:r>
            <a:r>
              <a:rPr lang="en-US" dirty="0"/>
              <a:t>– </a:t>
            </a:r>
            <a:r>
              <a:rPr lang="en-US" dirty="0" err="1"/>
              <a:t>Cán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ITC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TS. </a:t>
            </a:r>
            <a:r>
              <a:rPr lang="en-US" b="1" dirty="0" err="1"/>
              <a:t>Nguyễn</a:t>
            </a:r>
            <a:r>
              <a:rPr lang="en-US" b="1" dirty="0"/>
              <a:t> </a:t>
            </a:r>
            <a:r>
              <a:rPr lang="en-US" b="1" dirty="0" err="1"/>
              <a:t>Bảo</a:t>
            </a:r>
            <a:r>
              <a:rPr lang="en-US" b="1" dirty="0"/>
              <a:t> Thoa </a:t>
            </a:r>
            <a:r>
              <a:rPr lang="en-US" dirty="0"/>
              <a:t>–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u="sng" dirty="0" err="1"/>
              <a:t>Việt</a:t>
            </a:r>
            <a:r>
              <a:rPr lang="en-US" u="sng" dirty="0"/>
              <a:t> Nam</a:t>
            </a:r>
          </a:p>
          <a:p>
            <a:pPr lvl="1">
              <a:lnSpc>
                <a:spcPct val="100000"/>
              </a:lnSpc>
            </a:pPr>
            <a:r>
              <a:rPr lang="en-US" b="1" dirty="0" err="1"/>
              <a:t>Bà</a:t>
            </a:r>
            <a:r>
              <a:rPr lang="en-US" b="1" dirty="0"/>
              <a:t> </a:t>
            </a:r>
            <a:r>
              <a:rPr lang="en-US" b="1" dirty="0" err="1"/>
              <a:t>Thúy</a:t>
            </a:r>
            <a:r>
              <a:rPr lang="en-US" b="1" dirty="0"/>
              <a:t> </a:t>
            </a:r>
            <a:r>
              <a:rPr lang="en-US" b="1" dirty="0" err="1"/>
              <a:t>Nguyễn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đốc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tin, </a:t>
            </a:r>
            <a:r>
              <a:rPr lang="en-US" dirty="0" err="1"/>
              <a:t>Vietrade</a:t>
            </a:r>
            <a:r>
              <a:rPr lang="en-US" dirty="0"/>
              <a:t> – </a:t>
            </a:r>
            <a:r>
              <a:rPr lang="en-US" u="sng" dirty="0" err="1"/>
              <a:t>điểm</a:t>
            </a:r>
            <a:r>
              <a:rPr lang="en-US" u="sng" dirty="0"/>
              <a:t> </a:t>
            </a:r>
            <a:r>
              <a:rPr lang="en-US" u="sng" dirty="0" err="1"/>
              <a:t>đầu</a:t>
            </a:r>
            <a:r>
              <a:rPr lang="en-US" u="sng" dirty="0"/>
              <a:t> </a:t>
            </a:r>
            <a:r>
              <a:rPr lang="en-US" u="sng" dirty="0" err="1"/>
              <a:t>mối</a:t>
            </a:r>
            <a:r>
              <a:rPr lang="en-US" u="sng" dirty="0"/>
              <a:t> </a:t>
            </a:r>
            <a:r>
              <a:rPr lang="en-US" u="sng" dirty="0" err="1"/>
              <a:t>của</a:t>
            </a:r>
            <a:r>
              <a:rPr lang="en-US" u="sng" dirty="0"/>
              <a:t> </a:t>
            </a:r>
            <a:r>
              <a:rPr lang="en-US" u="sng" dirty="0" err="1"/>
              <a:t>dự</a:t>
            </a:r>
            <a:r>
              <a:rPr lang="en-US" u="sng" dirty="0"/>
              <a:t> </a:t>
            </a:r>
            <a:r>
              <a:rPr lang="en-US" u="sng" dirty="0" err="1"/>
              <a:t>án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rial view of ocean and land near the ocean">
            <a:extLst>
              <a:ext uri="{FF2B5EF4-FFF2-40B4-BE49-F238E27FC236}">
                <a16:creationId xmlns:a16="http://schemas.microsoft.com/office/drawing/2014/main" id="{7DD607C7-7CF7-4A0F-BFF7-6F3C46205E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Xin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cxnSp>
        <p:nvCxnSpPr>
          <p:cNvPr id="5" name="Straight Connector 4" descr="Divider line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Placeholder 28" descr="company logo">
            <a:extLst>
              <a:ext uri="{FF2B5EF4-FFF2-40B4-BE49-F238E27FC236}">
                <a16:creationId xmlns:a16="http://schemas.microsoft.com/office/drawing/2014/main" id="{F7A1C9A3-D9CA-3245-A622-A160A2C4AC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946" r="946"/>
          <a:stretch>
            <a:fillRect/>
          </a:stretch>
        </p:blipFill>
        <p:spPr/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245674"/>
          </a:xfrm>
        </p:spPr>
        <p:txBody>
          <a:bodyPr/>
          <a:lstStyle/>
          <a:p>
            <a:r>
              <a:rPr lang="en-US" dirty="0"/>
              <a:t>Ann-Kathrin Zotz</a:t>
            </a:r>
          </a:p>
        </p:txBody>
      </p:sp>
      <p:pic>
        <p:nvPicPr>
          <p:cNvPr id="13" name="Graphic 12" descr="Person icon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67000" y="4167803"/>
            <a:ext cx="4508500" cy="277342"/>
          </a:xfrm>
        </p:spPr>
        <p:txBody>
          <a:bodyPr/>
          <a:lstStyle/>
          <a:p>
            <a:r>
              <a:rPr lang="en-US" dirty="0"/>
              <a:t>zotz@intracen.org</a:t>
            </a:r>
          </a:p>
        </p:txBody>
      </p:sp>
      <p:pic>
        <p:nvPicPr>
          <p:cNvPr id="14" name="Graphic 13" descr="Email icon">
            <a:extLst>
              <a:ext uri="{FF2B5EF4-FFF2-40B4-BE49-F238E27FC236}">
                <a16:creationId xmlns:a16="http://schemas.microsoft.com/office/drawing/2014/main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84624" y="4250727"/>
            <a:ext cx="164463" cy="164463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67000" y="4473584"/>
            <a:ext cx="4508500" cy="277342"/>
          </a:xfrm>
        </p:spPr>
        <p:txBody>
          <a:bodyPr/>
          <a:lstStyle/>
          <a:p>
            <a:r>
              <a:rPr lang="en-US" dirty="0">
                <a:hlinkClick r:id="rId9"/>
              </a:rPr>
              <a:t>www.sustainabilitymap.com</a:t>
            </a:r>
            <a:r>
              <a:rPr lang="en-US" dirty="0"/>
              <a:t> </a:t>
            </a:r>
          </a:p>
        </p:txBody>
      </p:sp>
      <p:pic>
        <p:nvPicPr>
          <p:cNvPr id="30" name="Graphic 29" descr="World web icon">
            <a:extLst>
              <a:ext uri="{FF2B5EF4-FFF2-40B4-BE49-F238E27FC236}">
                <a16:creationId xmlns:a16="http://schemas.microsoft.com/office/drawing/2014/main" id="{07973E30-0C12-8442-90B5-47D1C45545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278999" y="4563377"/>
            <a:ext cx="170088" cy="170088"/>
          </a:xfrm>
          <a:prstGeom prst="rect">
            <a:avLst/>
          </a:prstGeom>
        </p:spPr>
      </p:pic>
      <p:pic>
        <p:nvPicPr>
          <p:cNvPr id="16" name="Picture 2" descr="Bildergebnis für International trade centre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407" y="2370145"/>
            <a:ext cx="1191528" cy="1191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41" y="2924944"/>
            <a:ext cx="6263561" cy="1152128"/>
          </a:xfrm>
        </p:spPr>
        <p:txBody>
          <a:bodyPr/>
          <a:lstStyle/>
          <a:p>
            <a:pPr algn="ctr"/>
            <a:r>
              <a:rPr lang="en-GB" sz="4000" b="1" dirty="0"/>
              <a:t> ITC </a:t>
            </a:r>
            <a:r>
              <a:rPr lang="en-GB" sz="4000" b="1" dirty="0" err="1"/>
              <a:t>là</a:t>
            </a:r>
            <a:r>
              <a:rPr lang="en-GB" sz="4000" b="1" dirty="0"/>
              <a:t> </a:t>
            </a:r>
            <a:r>
              <a:rPr lang="en-GB" sz="4000" b="1" dirty="0" err="1"/>
              <a:t>gì</a:t>
            </a:r>
            <a:r>
              <a:rPr lang="en-GB" sz="4000" b="1" dirty="0"/>
              <a:t>?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6" y="452341"/>
            <a:ext cx="3394736" cy="6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8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ITC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11" y="1790162"/>
            <a:ext cx="4646889" cy="1872233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Được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thành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lập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 1964 </a:t>
            </a:r>
            <a:r>
              <a:rPr lang="en-US" dirty="0" err="1">
                <a:solidFill>
                  <a:srgbClr val="000000"/>
                </a:solidFill>
              </a:rPr>
              <a:t>tại</a:t>
            </a:r>
            <a:r>
              <a:rPr lang="en-US" dirty="0">
                <a:solidFill>
                  <a:srgbClr val="000000"/>
                </a:solidFill>
              </a:rPr>
              <a:t> Geneva, </a:t>
            </a:r>
            <a:r>
              <a:rPr lang="en-US" dirty="0" err="1">
                <a:solidFill>
                  <a:srgbClr val="000000"/>
                </a:solidFill>
              </a:rPr>
              <a:t>Thụy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Sĩ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Là</a:t>
            </a:r>
            <a:r>
              <a:rPr lang="en-US" dirty="0">
                <a:solidFill>
                  <a:srgbClr val="000000"/>
                </a:solidFill>
              </a:rPr>
              <a:t> c</a:t>
            </a:r>
            <a:r>
              <a:rPr lang="vi-VN" dirty="0">
                <a:solidFill>
                  <a:srgbClr val="000000"/>
                </a:solidFill>
              </a:rPr>
              <a:t>ơ quan liên hiệp của Liên Hợp Quốc (UN)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vi-VN" dirty="0">
                <a:solidFill>
                  <a:srgbClr val="000000"/>
                </a:solidFill>
              </a:rPr>
              <a:t>Tổ chức Thương mại Thế giới (WTO).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Thành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viên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toàn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cầu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27111" y="449911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Dorothy </a:t>
            </a:r>
            <a:r>
              <a:rPr lang="en-US" sz="1200" dirty="0" err="1"/>
              <a:t>Tembo</a:t>
            </a:r>
            <a:r>
              <a:rPr lang="en-US" sz="1200" dirty="0"/>
              <a:t>, Acting Executive Director</a:t>
            </a:r>
            <a:endParaRPr lang="en-GB" sz="1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6211" y="4180452"/>
            <a:ext cx="4000741" cy="1388029"/>
            <a:chOff x="672157" y="3528749"/>
            <a:chExt cx="4000741" cy="1388029"/>
          </a:xfrm>
        </p:grpSpPr>
        <p:pic>
          <p:nvPicPr>
            <p:cNvPr id="15" name="Picture 31" descr="Footer_E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8887" y="3783064"/>
              <a:ext cx="1384011" cy="1133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672157" y="3528749"/>
              <a:ext cx="2500764" cy="1378959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2137299" y="3528749"/>
              <a:ext cx="2405315" cy="1378959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0" descr="ITC_logo_EN_RGB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9FFFF"/>
                </a:clrFrom>
                <a:clrTo>
                  <a:srgbClr val="F9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6199" y="3900912"/>
              <a:ext cx="657482" cy="65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1" descr="WTO logo.GIF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359" y="3900912"/>
              <a:ext cx="651278" cy="65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77" y="1671207"/>
            <a:ext cx="2439701" cy="38324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79054" y="5568481"/>
            <a:ext cx="2217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ITC staff on 50</a:t>
            </a:r>
            <a:r>
              <a:rPr lang="en-US" sz="1200" baseline="30000" dirty="0"/>
              <a:t>th</a:t>
            </a:r>
            <a:r>
              <a:rPr lang="en-US" sz="1200" dirty="0"/>
              <a:t> anniversary </a:t>
            </a:r>
            <a:endParaRPr lang="en-GB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11" y="2672261"/>
            <a:ext cx="2710974" cy="17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6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doanh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mại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00" y="1573170"/>
            <a:ext cx="6123259" cy="4032250"/>
          </a:xfrm>
        </p:spPr>
        <p:txBody>
          <a:bodyPr>
            <a:normAutofit/>
          </a:bodyPr>
          <a:lstStyle/>
          <a:p>
            <a:r>
              <a:rPr lang="vi-VN" dirty="0"/>
              <a:t>ITC tập trung hỗ trợ các doanh nghiệp siêu nhỏ, nhỏ và vừa (MSME) </a:t>
            </a:r>
            <a:r>
              <a:rPr lang="vi-VN" dirty="0">
                <a:solidFill>
                  <a:schemeClr val="tx1"/>
                </a:solidFill>
              </a:rPr>
              <a:t>của các quốc gia có nền kinh tế đang phát triển và mới nổi để cạnh tranh trên thị trường quốc tế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ITC </a:t>
            </a:r>
            <a:r>
              <a:rPr lang="en-US" b="1" dirty="0" err="1">
                <a:solidFill>
                  <a:srgbClr val="000000"/>
                </a:solidFill>
              </a:rPr>
              <a:t>đã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hỗ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trợ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như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thế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nào</a:t>
            </a:r>
            <a:r>
              <a:rPr lang="en-US" b="1" dirty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</a:rPr>
              <a:t>Cung cấp </a:t>
            </a:r>
            <a:r>
              <a:rPr lang="vi-VN" u="sng" dirty="0">
                <a:solidFill>
                  <a:srgbClr val="000000"/>
                </a:solidFill>
              </a:rPr>
              <a:t>thông tin </a:t>
            </a:r>
            <a:r>
              <a:rPr lang="vi-VN" dirty="0">
                <a:solidFill>
                  <a:srgbClr val="000000"/>
                </a:solidFill>
              </a:rPr>
              <a:t>về thương mại và thị trường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</a:rPr>
              <a:t>Xây dựng một môi trường kinh doanh thân thiện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</a:rPr>
              <a:t>Thúc đẩy các tổ chức hỗ trợ thương mại và đầu tư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Kết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nối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với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chuỗi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giá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trị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quốc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tế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u="sng" dirty="0">
                <a:solidFill>
                  <a:srgbClr val="000000"/>
                </a:solidFill>
              </a:rPr>
              <a:t>Thúc đẩy xu thế thương mại xanh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</a:rPr>
              <a:t>Hỗ trợ hội nhập khu vực và hợp tác Nam-Nam</a:t>
            </a:r>
            <a:endParaRPr lang="en-GB" u="sng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351247" y="1487517"/>
            <a:ext cx="4016969" cy="4044156"/>
            <a:chOff x="7635452" y="1507150"/>
            <a:chExt cx="4016969" cy="4044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5452" y="1507150"/>
              <a:ext cx="4016969" cy="40441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10938307" y="4885522"/>
              <a:ext cx="11161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bg2">
                      <a:lumMod val="85000"/>
                    </a:schemeClr>
                  </a:solidFill>
                </a:rPr>
                <a:t>© 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52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7" y="527475"/>
            <a:ext cx="10903110" cy="552471"/>
          </a:xfrm>
        </p:spPr>
        <p:txBody>
          <a:bodyPr/>
          <a:lstStyle/>
          <a:p>
            <a:r>
              <a:rPr lang="en-GB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Mục</a:t>
            </a:r>
            <a:r>
              <a: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tiêu</a:t>
            </a:r>
            <a:r>
              <a: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toàn</a:t>
            </a:r>
            <a:r>
              <a: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cầu</a:t>
            </a:r>
            <a:r>
              <a: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của</a:t>
            </a:r>
            <a:r>
              <a: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Liên</a:t>
            </a:r>
            <a:r>
              <a: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Hợp</a:t>
            </a:r>
            <a:r>
              <a: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Quốc</a:t>
            </a:r>
            <a:r>
              <a: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= </a:t>
            </a:r>
            <a:r>
              <a:rPr lang="en-GB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Mục</a:t>
            </a:r>
            <a:r>
              <a: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tiêu</a:t>
            </a:r>
            <a:r>
              <a: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của</a:t>
            </a:r>
            <a:r>
              <a: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ITC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27" y="1707264"/>
            <a:ext cx="9705427" cy="4014803"/>
          </a:xfrm>
        </p:spPr>
        <p:txBody>
          <a:bodyPr>
            <a:normAutofit/>
          </a:bodyPr>
          <a:lstStyle/>
          <a:p>
            <a:pPr marL="285750" indent="-285750"/>
            <a:r>
              <a:rPr lang="vi-VN" dirty="0">
                <a:solidFill>
                  <a:schemeClr val="tx1"/>
                </a:solidFill>
                <a:latin typeface="+mn-lt"/>
                <a:cs typeface="+mn-cs"/>
              </a:rPr>
              <a:t>Thương mại là một công cụ giúp đạt được các Mục tiêu Toàn cầu về Phát triển Bền vững của Liên Hợp Quốc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thông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 qua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sự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đa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dạng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hóa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giá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trị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gia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tăng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tạo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việc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làm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cho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thanh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niên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trao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quyền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kinh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tế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cho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phụ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nữ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và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sự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bền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+mn-cs"/>
              </a:rPr>
              <a:t>vững</a:t>
            </a: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.</a:t>
            </a:r>
          </a:p>
          <a:p>
            <a:pPr marL="285750" indent="-285750"/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ITC </a:t>
            </a:r>
            <a:r>
              <a:rPr lang="en-GB" dirty="0" err="1">
                <a:solidFill>
                  <a:schemeClr val="tx1"/>
                </a:solidFill>
                <a:latin typeface="+mn-lt"/>
                <a:cs typeface="+mn-cs"/>
              </a:rPr>
              <a:t>hỗ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n-lt"/>
                <a:cs typeface="+mn-cs"/>
              </a:rPr>
              <a:t>trợ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n-lt"/>
                <a:cs typeface="+mn-cs"/>
              </a:rPr>
              <a:t>trực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n-lt"/>
                <a:cs typeface="+mn-cs"/>
              </a:rPr>
              <a:t>tiếp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 10 </a:t>
            </a:r>
            <a:r>
              <a:rPr lang="en-GB" dirty="0" err="1">
                <a:solidFill>
                  <a:schemeClr val="tx1"/>
                </a:solidFill>
                <a:latin typeface="+mn-lt"/>
                <a:cs typeface="+mn-cs"/>
              </a:rPr>
              <a:t>trong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n-lt"/>
                <a:cs typeface="+mn-cs"/>
              </a:rPr>
              <a:t>số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 17 </a:t>
            </a:r>
            <a:r>
              <a:rPr lang="en-GB" dirty="0" err="1">
                <a:solidFill>
                  <a:schemeClr val="tx1"/>
                </a:solidFill>
                <a:latin typeface="+mn-lt"/>
                <a:cs typeface="+mn-cs"/>
              </a:rPr>
              <a:t>Mục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n-lt"/>
                <a:cs typeface="+mn-cs"/>
              </a:rPr>
              <a:t>tiêu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n-lt"/>
                <a:cs typeface="+mn-cs"/>
              </a:rPr>
              <a:t>toàn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n-lt"/>
                <a:cs typeface="+mn-cs"/>
              </a:rPr>
              <a:t>cầu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48" y="3102819"/>
            <a:ext cx="1224135" cy="12241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82" y="3102818"/>
            <a:ext cx="1224136" cy="12241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77" y="3102820"/>
            <a:ext cx="1224135" cy="12241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02" y="3102379"/>
            <a:ext cx="1224574" cy="12245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23" y="3102820"/>
            <a:ext cx="1224135" cy="12241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83" y="4650991"/>
            <a:ext cx="1231410" cy="12314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91" y="4650992"/>
            <a:ext cx="1245343" cy="12453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76" y="4672200"/>
            <a:ext cx="1224135" cy="12241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04" y="4660835"/>
            <a:ext cx="1224573" cy="12256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03" y="4660836"/>
            <a:ext cx="1225655" cy="12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7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ITC: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11" y="1536098"/>
            <a:ext cx="5582995" cy="4833809"/>
          </a:xfrm>
        </p:spPr>
        <p:txBody>
          <a:bodyPr>
            <a:normAutofit/>
          </a:bodyPr>
          <a:lstStyle/>
          <a:p>
            <a:r>
              <a:rPr lang="en-US" sz="2000" dirty="0"/>
              <a:t>­­</a:t>
            </a:r>
            <a:r>
              <a:rPr lang="vi-VN" sz="2000" u="sng" dirty="0"/>
              <a:t>Các công cụ thông tin miễn phí và trực tuyến về thương mại và thị trường</a:t>
            </a:r>
            <a:endParaRPr lang="en-US" sz="2000" u="sng" dirty="0"/>
          </a:p>
          <a:p>
            <a:endParaRPr lang="en-US" sz="2000" dirty="0"/>
          </a:p>
          <a:p>
            <a:r>
              <a:rPr lang="vi-VN" sz="2000" dirty="0">
                <a:solidFill>
                  <a:schemeClr val="tx1"/>
                </a:solidFill>
              </a:rPr>
              <a:t>Giúp các doanh nghiệp, các nhà hoạch định chính sách và nhiều đối tượng khác nhau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vi-VN" sz="2000" dirty="0">
                <a:solidFill>
                  <a:schemeClr val="tx1"/>
                </a:solidFill>
              </a:rPr>
              <a:t>khám phá các cơ hội thương mại và đầu tư tiềm năng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Bản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đồ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Thương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mại</a:t>
            </a:r>
            <a:endParaRPr lang="en-GB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Bản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đồ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Tiếp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cận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Thị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trường</a:t>
            </a:r>
            <a:endParaRPr lang="en-GB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Bản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đồ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Đầu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tư</a:t>
            </a:r>
            <a:endParaRPr lang="en-GB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Bản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đồ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Cạnh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tranh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Thương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mại</a:t>
            </a:r>
            <a:endParaRPr lang="en-GB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Bản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đồ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Tiêu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chuẩn</a:t>
            </a:r>
            <a:endParaRPr lang="en-GB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Bản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đồ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Mua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sắm</a:t>
            </a:r>
            <a:endParaRPr lang="en-GB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Bản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đồ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Tiềm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năng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Xuất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khẩu</a:t>
            </a:r>
            <a:endParaRPr lang="en-GB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Bản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đồ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Bền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vững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/>
        </p:blipFill>
        <p:spPr bwMode="auto">
          <a:xfrm>
            <a:off x="6609345" y="3600380"/>
            <a:ext cx="3725167" cy="248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2313" y="836712"/>
            <a:ext cx="2784521" cy="248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9641050" y="2614439"/>
            <a:ext cx="11161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2">
                    <a:lumMod val="65000"/>
                  </a:schemeClr>
                </a:solidFill>
              </a:rPr>
              <a:t>© 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240744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41" y="2924944"/>
            <a:ext cx="6770273" cy="1152128"/>
          </a:xfrm>
        </p:spPr>
        <p:txBody>
          <a:bodyPr/>
          <a:lstStyle/>
          <a:p>
            <a:pPr algn="ctr"/>
            <a:r>
              <a:rPr lang="en-GB" sz="4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GB" sz="4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GB" sz="4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GB" sz="4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mại</a:t>
            </a:r>
            <a:r>
              <a:rPr lang="en-GB" sz="4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GB" sz="4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GB" sz="4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GB" sz="4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GB" sz="4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bền</a:t>
            </a:r>
            <a:r>
              <a:rPr lang="en-GB" sz="4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vững</a:t>
            </a:r>
            <a:r>
              <a:rPr lang="en-GB" sz="4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(T4SD) </a:t>
            </a:r>
            <a:endParaRPr lang="en-GB" sz="40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6" y="452341"/>
            <a:ext cx="3394736" cy="6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0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1117" y="697552"/>
            <a:ext cx="4239288" cy="16002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T4SD Hubs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117" y="1808393"/>
            <a:ext cx="6135054" cy="381158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Khái</a:t>
            </a:r>
            <a:r>
              <a:rPr lang="en-US" b="1" dirty="0"/>
              <a:t> </a:t>
            </a:r>
            <a:r>
              <a:rPr lang="en-US" b="1" dirty="0" err="1"/>
              <a:t>niệm</a:t>
            </a:r>
            <a:endParaRPr lang="en-US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mối</a:t>
            </a:r>
            <a:r>
              <a:rPr lang="en-US" b="1" dirty="0"/>
              <a:t> </a:t>
            </a:r>
            <a:r>
              <a:rPr lang="en-US" b="1" dirty="0" err="1"/>
              <a:t>ảo</a:t>
            </a:r>
            <a:r>
              <a:rPr lang="en-US" b="1" dirty="0"/>
              <a:t>, </a:t>
            </a:r>
            <a:r>
              <a:rPr lang="vi-VN" dirty="0"/>
              <a:t>được thành lập tại quốc gia</a:t>
            </a:r>
            <a:r>
              <a:rPr lang="en-US" dirty="0"/>
              <a:t>, </a:t>
            </a:r>
            <a:r>
              <a:rPr lang="en-US" dirty="0" err="1"/>
              <a:t>nhằm</a:t>
            </a:r>
            <a:r>
              <a:rPr lang="en-US" dirty="0"/>
              <a:t> </a:t>
            </a:r>
            <a:r>
              <a:rPr lang="en-US" b="1" dirty="0" err="1"/>
              <a:t>cung</a:t>
            </a:r>
            <a:r>
              <a:rPr lang="en-US" b="1" dirty="0"/>
              <a:t> </a:t>
            </a:r>
            <a:r>
              <a:rPr lang="en-US" b="1" dirty="0" err="1"/>
              <a:t>cấp</a:t>
            </a:r>
            <a:r>
              <a:rPr lang="en-US" b="1" dirty="0"/>
              <a:t> </a:t>
            </a:r>
            <a:r>
              <a:rPr lang="en-US" b="1" dirty="0" err="1"/>
              <a:t>hỗ</a:t>
            </a:r>
            <a:r>
              <a:rPr lang="en-US" b="1" dirty="0"/>
              <a:t> </a:t>
            </a:r>
            <a:r>
              <a:rPr lang="en-US" b="1" dirty="0" err="1"/>
              <a:t>trợ</a:t>
            </a:r>
            <a:r>
              <a:rPr lang="en-US" b="1" dirty="0"/>
              <a:t> </a:t>
            </a:r>
            <a:r>
              <a:rPr lang="en-US" b="1" dirty="0" err="1"/>
              <a:t>kỹ</a:t>
            </a:r>
            <a:r>
              <a:rPr lang="en-US" b="1" dirty="0"/>
              <a:t> </a:t>
            </a:r>
            <a:r>
              <a:rPr lang="en-US" b="1" dirty="0" err="1"/>
              <a:t>thuật</a:t>
            </a:r>
            <a:r>
              <a:rPr lang="en-US" b="1" dirty="0"/>
              <a:t> </a:t>
            </a:r>
            <a:r>
              <a:rPr lang="en-US" b="1" dirty="0" err="1"/>
              <a:t>cần</a:t>
            </a:r>
            <a:r>
              <a:rPr lang="en-US" b="1" dirty="0"/>
              <a:t> </a:t>
            </a:r>
            <a:r>
              <a:rPr lang="en-US" b="1" dirty="0" err="1"/>
              <a:t>thiết</a:t>
            </a:r>
            <a:r>
              <a:rPr lang="en-US" b="1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(DNNVV)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kinh</a:t>
            </a:r>
            <a:r>
              <a:rPr lang="en-US" b="1" dirty="0"/>
              <a:t> </a:t>
            </a:r>
            <a:r>
              <a:rPr lang="en-US" b="1" dirty="0" err="1"/>
              <a:t>doanh</a:t>
            </a:r>
            <a:r>
              <a:rPr lang="en-US" b="1" dirty="0"/>
              <a:t> </a:t>
            </a:r>
            <a:r>
              <a:rPr lang="en-US" b="1" dirty="0" err="1"/>
              <a:t>xanh</a:t>
            </a:r>
            <a:r>
              <a:rPr lang="en-US" b="1" dirty="0"/>
              <a:t> </a:t>
            </a:r>
            <a:r>
              <a:rPr lang="vi-VN" dirty="0"/>
              <a:t>thông qua các dịch vụ tập trung vào những khía cạnh chính như là tiêu chuẩn bền vững, khả năng thích ứng với khí hậu và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vi-VN" dirty="0"/>
              <a:t> hiệu quả nguồn tài nguyên</a:t>
            </a:r>
            <a:r>
              <a:rPr lang="en-US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Cung</a:t>
            </a:r>
            <a:r>
              <a:rPr lang="en-US" b="1" dirty="0"/>
              <a:t> </a:t>
            </a:r>
            <a:r>
              <a:rPr lang="en-US" b="1" dirty="0" err="1"/>
              <a:t>cấp</a:t>
            </a:r>
            <a:endParaRPr lang="en-US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: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thiểu</a:t>
            </a:r>
            <a:r>
              <a:rPr lang="en-US" dirty="0"/>
              <a:t>, 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Bền</a:t>
            </a:r>
            <a:r>
              <a:rPr lang="en-US" dirty="0"/>
              <a:t> </a:t>
            </a:r>
            <a:r>
              <a:rPr lang="en-US" dirty="0" err="1"/>
              <a:t>vững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Bền</a:t>
            </a:r>
            <a:r>
              <a:rPr lang="en-US" dirty="0"/>
              <a:t> </a:t>
            </a:r>
            <a:r>
              <a:rPr lang="en-US" dirty="0" err="1"/>
              <a:t>vững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Bộ</a:t>
            </a:r>
            <a:r>
              <a:rPr lang="en-GB" dirty="0"/>
              <a:t> </a:t>
            </a:r>
            <a:r>
              <a:rPr lang="en-GB" dirty="0" err="1"/>
              <a:t>công</a:t>
            </a:r>
            <a:r>
              <a:rPr lang="en-GB" dirty="0"/>
              <a:t> </a:t>
            </a:r>
            <a:r>
              <a:rPr lang="en-GB" dirty="0" err="1"/>
              <a:t>cụ</a:t>
            </a:r>
            <a:r>
              <a:rPr lang="en-GB" dirty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ứng</a:t>
            </a:r>
            <a:r>
              <a:rPr lang="en-GB" dirty="0"/>
              <a:t> </a:t>
            </a:r>
            <a:r>
              <a:rPr lang="en-GB" dirty="0" err="1"/>
              <a:t>với</a:t>
            </a:r>
            <a:r>
              <a:rPr lang="en-GB" dirty="0"/>
              <a:t> </a:t>
            </a:r>
            <a:r>
              <a:rPr lang="en-GB" dirty="0" err="1"/>
              <a:t>khí</a:t>
            </a:r>
            <a:r>
              <a:rPr lang="en-GB" dirty="0"/>
              <a:t> </a:t>
            </a:r>
            <a:r>
              <a:rPr lang="en-GB" dirty="0" err="1"/>
              <a:t>hậu</a:t>
            </a:r>
            <a:r>
              <a:rPr lang="en-GB" dirty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dirty="0"/>
              <a:t>Định vị các sản phẩm bền vững trên thị trường quốc tế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dirty="0"/>
              <a:t>Tiếp cận tài chính xanh và thị trường cho các sản phẩm bền vững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305" y="1310114"/>
            <a:ext cx="987638" cy="987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16" y="2642549"/>
            <a:ext cx="935816" cy="935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372" y="2688272"/>
            <a:ext cx="883997" cy="890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157" y="4495584"/>
            <a:ext cx="932769" cy="938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61" y="4445162"/>
            <a:ext cx="950041" cy="950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954582" y="3140575"/>
            <a:ext cx="1368834" cy="13688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8404281" y="2271739"/>
            <a:ext cx="2160000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+mj-lt"/>
              </a:rPr>
              <a:t>Thích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ứng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với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khí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hậu</a:t>
            </a:r>
            <a:endParaRPr lang="en-US" sz="1600" dirty="0">
              <a:latin typeface="+mj-lt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6727924" y="3635487"/>
            <a:ext cx="2160000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+mj-lt"/>
              </a:rPr>
              <a:t>Kinh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tế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tuần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hoàn</a:t>
            </a:r>
            <a:endParaRPr lang="en-US" sz="1600" dirty="0">
              <a:latin typeface="+mj-lt"/>
            </a:endParaRPr>
          </a:p>
          <a:p>
            <a:pPr marL="0" indent="0" algn="ctr">
              <a:buNone/>
            </a:pPr>
            <a:r>
              <a:rPr lang="en-US" sz="1600" dirty="0" err="1">
                <a:latin typeface="+mj-lt"/>
              </a:rPr>
              <a:t>Hợp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phần</a:t>
            </a:r>
            <a:r>
              <a:rPr lang="en-US" sz="1600" dirty="0">
                <a:latin typeface="+mj-lt"/>
              </a:rPr>
              <a:t> RECP 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7266541" y="5473719"/>
            <a:ext cx="2160000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+mj-lt"/>
              </a:rPr>
              <a:t>Các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tiêu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chuẩn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bền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vững</a:t>
            </a:r>
            <a:endParaRPr lang="en-US" sz="1600" dirty="0">
              <a:latin typeface="+mj-lt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9638999" y="5484282"/>
            <a:ext cx="1857370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+mj-lt"/>
              </a:rPr>
              <a:t>Tiếp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cận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Tài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chính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Xanh</a:t>
            </a:r>
            <a:endParaRPr lang="en-US" sz="1600" dirty="0">
              <a:latin typeface="+mj-lt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10272258" y="3635486"/>
            <a:ext cx="1737999" cy="642767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+mj-lt"/>
              </a:rPr>
              <a:t>Định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vị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các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sản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phẩm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bền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vững</a:t>
            </a:r>
            <a:endParaRPr lang="en-US" sz="1600" dirty="0">
              <a:latin typeface="+mj-lt"/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 txBox="1">
            <a:spLocks/>
          </p:cNvSpPr>
          <p:nvPr/>
        </p:nvSpPr>
        <p:spPr>
          <a:xfrm>
            <a:off x="8886749" y="3653356"/>
            <a:ext cx="1487392" cy="246246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+mj-lt"/>
              </a:rPr>
              <a:t>T4SD Hubs</a:t>
            </a:r>
          </a:p>
        </p:txBody>
      </p:sp>
    </p:spTree>
    <p:extLst>
      <p:ext uri="{BB962C8B-B14F-4D97-AF65-F5344CB8AC3E}">
        <p14:creationId xmlns:p14="http://schemas.microsoft.com/office/powerpoint/2010/main" val="285667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T4SD Hubs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hỗ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DNNVV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340113" y="4723692"/>
            <a:ext cx="1800000" cy="900000"/>
          </a:xfrm>
        </p:spPr>
        <p:txBody>
          <a:bodyPr/>
          <a:lstStyle/>
          <a:p>
            <a:pPr algn="l"/>
            <a:r>
              <a:rPr lang="vi-VN" dirty="0"/>
              <a:t>được tổ chức để xác định các kỳ vọng của DNNVV cho các chủ đề được chọn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48426" y="4723693"/>
            <a:ext cx="1800000" cy="900000"/>
          </a:xfrm>
        </p:spPr>
        <p:txBody>
          <a:bodyPr/>
          <a:lstStyle/>
          <a:p>
            <a:pPr algn="l"/>
            <a:r>
              <a:rPr lang="vi-VN" dirty="0"/>
              <a:t>những người có hồ sơ phù hợp với chủ đề và hoạt động 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vi-VN" dirty="0"/>
              <a:t> lĩnh vực </a:t>
            </a:r>
            <a:r>
              <a:rPr lang="en-US" dirty="0" err="1"/>
              <a:t>này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56739" y="4710039"/>
            <a:ext cx="1800000" cy="900000"/>
          </a:xfrm>
        </p:spPr>
        <p:txBody>
          <a:bodyPr/>
          <a:lstStyle/>
          <a:p>
            <a:pPr algn="l"/>
            <a:r>
              <a:rPr lang="vi-VN" dirty="0"/>
              <a:t>trong lĩnh vực bởi các giảng viên được lựa chọn để đánh giá tình hình của công ty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065052" y="4696397"/>
            <a:ext cx="1800000" cy="900000"/>
          </a:xfrm>
        </p:spPr>
        <p:txBody>
          <a:bodyPr/>
          <a:lstStyle/>
          <a:p>
            <a:pPr algn="l"/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công</a:t>
            </a:r>
            <a:r>
              <a:rPr lang="en-GB" dirty="0"/>
              <a:t> ty,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thành</a:t>
            </a:r>
            <a:r>
              <a:rPr lang="en-GB" dirty="0"/>
              <a:t> </a:t>
            </a:r>
            <a:r>
              <a:rPr lang="en-GB" dirty="0" err="1"/>
              <a:t>lập</a:t>
            </a:r>
            <a:r>
              <a:rPr lang="en-GB" dirty="0"/>
              <a:t> </a:t>
            </a:r>
            <a:r>
              <a:rPr lang="en-GB" dirty="0" err="1"/>
              <a:t>dựa</a:t>
            </a:r>
            <a:r>
              <a:rPr lang="en-GB" dirty="0"/>
              <a:t> </a:t>
            </a:r>
            <a:r>
              <a:rPr lang="en-GB" dirty="0" err="1"/>
              <a:t>trên</a:t>
            </a:r>
            <a:r>
              <a:rPr lang="en-GB" dirty="0"/>
              <a:t> </a:t>
            </a:r>
            <a:r>
              <a:rPr lang="en-GB" dirty="0" err="1"/>
              <a:t>dữ</a:t>
            </a:r>
            <a:r>
              <a:rPr lang="en-GB" dirty="0"/>
              <a:t> </a:t>
            </a:r>
            <a:r>
              <a:rPr lang="en-GB" dirty="0" err="1"/>
              <a:t>liệu</a:t>
            </a:r>
            <a:r>
              <a:rPr lang="en-GB" dirty="0"/>
              <a:t> </a:t>
            </a:r>
            <a:r>
              <a:rPr lang="en-GB" dirty="0" err="1"/>
              <a:t>thu</a:t>
            </a:r>
            <a:r>
              <a:rPr lang="en-GB" dirty="0"/>
              <a:t> </a:t>
            </a:r>
            <a:r>
              <a:rPr lang="en-GB" dirty="0" err="1"/>
              <a:t>thập</a:t>
            </a:r>
            <a:r>
              <a:rPr lang="en-GB" dirty="0"/>
              <a:t>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quá</a:t>
            </a:r>
            <a:r>
              <a:rPr lang="en-GB" dirty="0"/>
              <a:t> </a:t>
            </a:r>
            <a:r>
              <a:rPr lang="en-GB" dirty="0" err="1"/>
              <a:t>trình</a:t>
            </a:r>
            <a:r>
              <a:rPr lang="en-GB" dirty="0"/>
              <a:t> </a:t>
            </a:r>
            <a:r>
              <a:rPr lang="en-GB" dirty="0" err="1"/>
              <a:t>đào</a:t>
            </a:r>
            <a:r>
              <a:rPr lang="en-GB" dirty="0"/>
              <a:t> </a:t>
            </a:r>
            <a:r>
              <a:rPr lang="en-GB" dirty="0" err="1"/>
              <a:t>tạo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DNNVV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431800" y="4696397"/>
            <a:ext cx="1800000" cy="900000"/>
          </a:xfrm>
        </p:spPr>
        <p:txBody>
          <a:bodyPr/>
          <a:lstStyle/>
          <a:p>
            <a:pPr algn="l"/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DNNVV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endParaRPr lang="en-US" dirty="0"/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>
          <a:ln>
            <a:noFill/>
          </a:ln>
        </p:spPr>
      </p:pic>
      <p:pic>
        <p:nvPicPr>
          <p:cNvPr id="24" name="Picture Placeholder 23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>
          <a:ln>
            <a:noFill/>
          </a:ln>
        </p:spPr>
      </p:pic>
      <p:pic>
        <p:nvPicPr>
          <p:cNvPr id="25" name="Picture Placeholder 24"/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>
          <a:ln>
            <a:noFill/>
          </a:ln>
        </p:spPr>
      </p:pic>
      <p:pic>
        <p:nvPicPr>
          <p:cNvPr id="26" name="Picture Placeholder 25"/>
          <p:cNvPicPr>
            <a:picLocks noGrp="1" noChangeAspect="1"/>
          </p:cNvPicPr>
          <p:nvPr>
            <p:ph type="pic" sz="quarter" idx="2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>
          <a:ln>
            <a:noFill/>
          </a:ln>
        </p:spPr>
      </p:pic>
      <p:pic>
        <p:nvPicPr>
          <p:cNvPr id="27" name="Picture Placeholder 26"/>
          <p:cNvPicPr>
            <a:picLocks noGrp="1" noChangeAspect="1"/>
          </p:cNvPicPr>
          <p:nvPr>
            <p:ph type="pic" sz="quarter" idx="2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>
          <a:ln>
            <a:noFill/>
          </a:ln>
        </p:spPr>
      </p:pic>
      <p:pic>
        <p:nvPicPr>
          <p:cNvPr id="28" name="Picture Placeholder 27"/>
          <p:cNvPicPr>
            <a:picLocks noGrp="1" noChangeAspect="1"/>
          </p:cNvPicPr>
          <p:nvPr>
            <p:ph type="pic" sz="quarter" idx="2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>
            <a:noFill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9941382" y="3925921"/>
            <a:ext cx="1863961" cy="504825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9"/>
          </p:nvPr>
        </p:nvSpPr>
        <p:spPr>
          <a:xfrm>
            <a:off x="9973363" y="4764637"/>
            <a:ext cx="1800000" cy="900113"/>
          </a:xfrm>
        </p:spPr>
        <p:txBody>
          <a:bodyPr/>
          <a:lstStyle/>
          <a:p>
            <a:pPr algn="l"/>
            <a:r>
              <a:rPr lang="vi-VN" sz="1600" dirty="0"/>
              <a:t>giúp công ty tiếp cận tài chính xanh và thị trường quốc tế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1384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5_Green pitch deck_AAS_v4" id="{7774237F-020F-43A5-B912-064E6C199417}" vid="{D87B7C14-9379-4774-A3D4-9FA5066AD9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490261-1200-4EC7-95B0-2241EE54AA3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BF51BA-BD97-4518-9266-AD3D615498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1961DD-CF27-443B-BFF6-660110ED05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pitch deck</Template>
  <TotalTime>0</TotalTime>
  <Words>974</Words>
  <Application>Microsoft Office PowerPoint</Application>
  <PresentationFormat>Widescreen</PresentationFormat>
  <Paragraphs>109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Rockwell</vt:lpstr>
      <vt:lpstr>Times New Roman</vt:lpstr>
      <vt:lpstr>Office Theme</vt:lpstr>
      <vt:lpstr>T4SD HUB Việt Nam</vt:lpstr>
      <vt:lpstr> ITC là gì?</vt:lpstr>
      <vt:lpstr>Về ITC</vt:lpstr>
      <vt:lpstr>Giúp các doanh nghiệp nhỏ trong hoạt động thương mại</vt:lpstr>
      <vt:lpstr>Mục tiêu toàn cầu của Liên Hợp Quốc = Mục tiêu của ITC</vt:lpstr>
      <vt:lpstr>Sản phẩm chính của ITC: các công cụ </vt:lpstr>
      <vt:lpstr>Dự án Thương mại vì sự phát triển bền vững (T4SD) </vt:lpstr>
      <vt:lpstr>T4SD Hubs là gì?  </vt:lpstr>
      <vt:lpstr>T4SD Hubs hỗ trợ các DNNVV như thế nào?</vt:lpstr>
      <vt:lpstr>Thành tựu đạt được</vt:lpstr>
      <vt:lpstr>T4SD Hub Việt Nam</vt:lpstr>
      <vt:lpstr>Xin cảm ơn!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2019-11-25T09:29:36Z</dcterms:created>
  <dcterms:modified xsi:type="dcterms:W3CDTF">2020-07-16T09:52:07Z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